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 autoCompressPictures="0">
  <p:sldMasterIdLst>
    <p:sldMasterId id="2147484380" r:id="rId31"/>
  </p:sldMasterIdLst>
  <p:notesMasterIdLst>
    <p:notesMasterId r:id="rId33"/>
  </p:notes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0277"/>
    <p:restoredTop sz="94729"/>
  </p:normalViewPr>
  <p:slideViewPr>
    <p:cSldViewPr snapToGrid="0" snapToObjects="1">
      <p:cViewPr varScale="1">
        <p:scale>
          <a:sx n="87" d="100"/>
          <a:sy n="87" d="100"/>
        </p:scale>
        <p:origin x="-288" y="-7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slide" Target="slides/slide18.xml"  /><Relationship Id="rId19" Type="http://schemas.openxmlformats.org/officeDocument/2006/relationships/slide" Target="slides/slide19.xml"  /><Relationship Id="rId2" Type="http://schemas.openxmlformats.org/officeDocument/2006/relationships/slide" Target="slides/slide2.xml"  /><Relationship Id="rId20" Type="http://schemas.openxmlformats.org/officeDocument/2006/relationships/slide" Target="slides/slide20.xml"  /><Relationship Id="rId21" Type="http://schemas.openxmlformats.org/officeDocument/2006/relationships/slide" Target="slides/slide21.xml"  /><Relationship Id="rId22" Type="http://schemas.openxmlformats.org/officeDocument/2006/relationships/slide" Target="slides/slide22.xml"  /><Relationship Id="rId23" Type="http://schemas.openxmlformats.org/officeDocument/2006/relationships/slide" Target="slides/slide23.xml"  /><Relationship Id="rId24" Type="http://schemas.openxmlformats.org/officeDocument/2006/relationships/slide" Target="slides/slide24.xml"  /><Relationship Id="rId25" Type="http://schemas.openxmlformats.org/officeDocument/2006/relationships/slide" Target="slides/slide25.xml"  /><Relationship Id="rId26" Type="http://schemas.openxmlformats.org/officeDocument/2006/relationships/slide" Target="slides/slide26.xml"  /><Relationship Id="rId27" Type="http://schemas.openxmlformats.org/officeDocument/2006/relationships/slide" Target="slides/slide27.xml"  /><Relationship Id="rId28" Type="http://schemas.openxmlformats.org/officeDocument/2006/relationships/slide" Target="slides/slide28.xml"  /><Relationship Id="rId29" Type="http://schemas.openxmlformats.org/officeDocument/2006/relationships/presProps" Target="presProps.xml"  /><Relationship Id="rId3" Type="http://schemas.openxmlformats.org/officeDocument/2006/relationships/slide" Target="slides/slide3.xml"  /><Relationship Id="rId30" Type="http://schemas.openxmlformats.org/officeDocument/2006/relationships/viewProps" Target="viewProps.xml"  /><Relationship Id="rId31" Type="http://schemas.openxmlformats.org/officeDocument/2006/relationships/slideMaster" Target="slideMasters/slideMaster1.xml"  /><Relationship Id="rId32" Type="http://schemas.openxmlformats.org/officeDocument/2006/relationships/theme" Target="theme/theme1.xml"  /><Relationship Id="rId33" Type="http://schemas.openxmlformats.org/officeDocument/2006/relationships/notesMaster" Target="notesMasters/notesMaster1.xml"  /><Relationship Id="rId34" Type="http://schemas.openxmlformats.org/officeDocument/2006/relationships/tableStyles" Target="tableStyles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/>
            <a:fld id="{5CAFCE75-64EF-F547-942C-BCED075BFDDC}" type="datetimeFigureOut">
              <a:rPr lang="ko-KR" altLang="en-US"/>
              <a:pPr/>
              <a:t>2020-02-10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0"/>
            <a:r>
              <a:rPr lang="ko-KR" altLang="en-US"/>
              <a:t>둘째 수준</a:t>
            </a:r>
            <a:endParaRPr lang="ko-KR" altLang="en-US"/>
          </a:p>
          <a:p>
            <a:pPr lvl="0"/>
            <a:r>
              <a:rPr lang="ko-KR" altLang="en-US"/>
              <a:t>셋째 수준</a:t>
            </a:r>
            <a:endParaRPr lang="ko-KR" altLang="en-US"/>
          </a:p>
          <a:p>
            <a:pPr lvl="0"/>
            <a:r>
              <a:rPr lang="ko-KR" altLang="en-US"/>
              <a:t>넷째 수준</a:t>
            </a:r>
            <a:endParaRPr lang="ko-KR" altLang="en-US"/>
          </a:p>
          <a:p>
            <a:pPr lvl="0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/>
            <a:fld id="{5553C4B4-5CEF-E343-AB09-68FDFD8ED05E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pPr/>
              <a:t>2020-02-10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729981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solidFill>
          <a:srgbClr val="3262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0"/>
            <a:r>
              <a:rPr lang="ko-KR" altLang="en-US"/>
              <a:t>둘째 수준</a:t>
            </a:r>
            <a:endParaRPr lang="ko-KR" altLang="en-US"/>
          </a:p>
          <a:p>
            <a:pPr lvl="0"/>
            <a:r>
              <a:rPr lang="ko-KR" altLang="en-US"/>
              <a:t>셋째 수준</a:t>
            </a:r>
            <a:endParaRPr lang="ko-KR" altLang="en-US"/>
          </a:p>
          <a:p>
            <a:pPr lvl="0"/>
            <a:r>
              <a:rPr lang="ko-KR" altLang="en-US"/>
              <a:t>넷째 수준</a:t>
            </a:r>
            <a:endParaRPr lang="ko-KR" altLang="en-US"/>
          </a:p>
          <a:p>
            <a:pPr lvl="0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ACE156AC-F178-FC4A-8F40-A38725500740}" type="datetimeFigureOut">
              <a:rPr lang="ko-KR" altLang="en-US"/>
              <a:pPr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5F70AEEC-2B2F-F747-A108-23FD56D2F215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4.png"  /><Relationship Id="rId11" Type="http://schemas.openxmlformats.org/officeDocument/2006/relationships/image" Target="../media/image35.png"  /><Relationship Id="rId12" Type="http://schemas.openxmlformats.org/officeDocument/2006/relationships/image" Target="../media/image36.png"  /><Relationship Id="rId13" Type="http://schemas.openxmlformats.org/officeDocument/2006/relationships/image" Target="../media/image37.png"  /><Relationship Id="rId14" Type="http://schemas.openxmlformats.org/officeDocument/2006/relationships/image" Target="../media/image38.png"  /><Relationship Id="rId15" Type="http://schemas.openxmlformats.org/officeDocument/2006/relationships/image" Target="../media/image39.png"  /><Relationship Id="rId16" Type="http://schemas.openxmlformats.org/officeDocument/2006/relationships/image" Target="../media/image40.png"  /><Relationship Id="rId17" Type="http://schemas.openxmlformats.org/officeDocument/2006/relationships/image" Target="../media/image41.png"  /><Relationship Id="rId18" Type="http://schemas.openxmlformats.org/officeDocument/2006/relationships/image" Target="../media/image42.png"  /><Relationship Id="rId19" Type="http://schemas.openxmlformats.org/officeDocument/2006/relationships/image" Target="../media/image43.png"  /><Relationship Id="rId2" Type="http://schemas.openxmlformats.org/officeDocument/2006/relationships/image" Target="../media/image26.png"  /><Relationship Id="rId20" Type="http://schemas.openxmlformats.org/officeDocument/2006/relationships/image" Target="../media/image44.jpeg"  /><Relationship Id="rId21" Type="http://schemas.openxmlformats.org/officeDocument/2006/relationships/image" Target="../media/image45.png"  /><Relationship Id="rId22" Type="http://schemas.openxmlformats.org/officeDocument/2006/relationships/image" Target="../media/image46.png"  /><Relationship Id="rId23" Type="http://schemas.openxmlformats.org/officeDocument/2006/relationships/image" Target="../media/image47.png"  /><Relationship Id="rId24" Type="http://schemas.openxmlformats.org/officeDocument/2006/relationships/image" Target="../media/image48.png"  /><Relationship Id="rId25" Type="http://schemas.openxmlformats.org/officeDocument/2006/relationships/image" Target="../media/image49.png"  /><Relationship Id="rId26" Type="http://schemas.openxmlformats.org/officeDocument/2006/relationships/image" Target="../media/image50.png"  /><Relationship Id="rId27" Type="http://schemas.openxmlformats.org/officeDocument/2006/relationships/image" Target="../media/image51.png"  /><Relationship Id="rId28" Type="http://schemas.openxmlformats.org/officeDocument/2006/relationships/image" Target="../media/image52.png"  /><Relationship Id="rId29" Type="http://schemas.openxmlformats.org/officeDocument/2006/relationships/image" Target="../media/image53.jpeg"  /><Relationship Id="rId3" Type="http://schemas.openxmlformats.org/officeDocument/2006/relationships/image" Target="../media/image27.png"  /><Relationship Id="rId30" Type="http://schemas.openxmlformats.org/officeDocument/2006/relationships/image" Target="../media/image54.png"  /><Relationship Id="rId31" Type="http://schemas.openxmlformats.org/officeDocument/2006/relationships/image" Target="../media/image55.png"  /><Relationship Id="rId32" Type="http://schemas.openxmlformats.org/officeDocument/2006/relationships/image" Target="../media/image56.png"  /><Relationship Id="rId33" Type="http://schemas.openxmlformats.org/officeDocument/2006/relationships/image" Target="../media/image5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Relationship Id="rId9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6.png"  /><Relationship Id="rId11" Type="http://schemas.openxmlformats.org/officeDocument/2006/relationships/image" Target="../media/image67.png"  /><Relationship Id="rId12" Type="http://schemas.openxmlformats.org/officeDocument/2006/relationships/image" Target="../media/image68.png"  /><Relationship Id="rId13" Type="http://schemas.openxmlformats.org/officeDocument/2006/relationships/image" Target="../media/image69.png"  /><Relationship Id="rId14" Type="http://schemas.openxmlformats.org/officeDocument/2006/relationships/image" Target="../media/image70.png"  /><Relationship Id="rId15" Type="http://schemas.openxmlformats.org/officeDocument/2006/relationships/image" Target="../media/image71.png"  /><Relationship Id="rId16" Type="http://schemas.openxmlformats.org/officeDocument/2006/relationships/image" Target="../media/image72.png"  /><Relationship Id="rId17" Type="http://schemas.openxmlformats.org/officeDocument/2006/relationships/image" Target="../media/image73.png"  /><Relationship Id="rId18" Type="http://schemas.openxmlformats.org/officeDocument/2006/relationships/image" Target="../media/image74.png"  /><Relationship Id="rId19" Type="http://schemas.openxmlformats.org/officeDocument/2006/relationships/image" Target="../media/image75.png"  /><Relationship Id="rId2" Type="http://schemas.openxmlformats.org/officeDocument/2006/relationships/image" Target="../media/image58.png"  /><Relationship Id="rId20" Type="http://schemas.openxmlformats.org/officeDocument/2006/relationships/image" Target="../media/image76.jpeg"  /><Relationship Id="rId21" Type="http://schemas.openxmlformats.org/officeDocument/2006/relationships/image" Target="../media/image77.png"  /><Relationship Id="rId22" Type="http://schemas.openxmlformats.org/officeDocument/2006/relationships/image" Target="../media/image78.png"  /><Relationship Id="rId23" Type="http://schemas.openxmlformats.org/officeDocument/2006/relationships/image" Target="../media/image79.png"  /><Relationship Id="rId24" Type="http://schemas.openxmlformats.org/officeDocument/2006/relationships/image" Target="../media/image80.png"  /><Relationship Id="rId25" Type="http://schemas.openxmlformats.org/officeDocument/2006/relationships/image" Target="../media/image81.png"  /><Relationship Id="rId26" Type="http://schemas.openxmlformats.org/officeDocument/2006/relationships/image" Target="../media/image82.png"  /><Relationship Id="rId27" Type="http://schemas.openxmlformats.org/officeDocument/2006/relationships/image" Target="../media/image83.png"  /><Relationship Id="rId28" Type="http://schemas.openxmlformats.org/officeDocument/2006/relationships/image" Target="../media/image84.png"  /><Relationship Id="rId29" Type="http://schemas.openxmlformats.org/officeDocument/2006/relationships/image" Target="../media/image85.jpeg"  /><Relationship Id="rId3" Type="http://schemas.openxmlformats.org/officeDocument/2006/relationships/image" Target="../media/image59.png"  /><Relationship Id="rId30" Type="http://schemas.openxmlformats.org/officeDocument/2006/relationships/image" Target="../media/image86.png"  /><Relationship Id="rId31" Type="http://schemas.openxmlformats.org/officeDocument/2006/relationships/image" Target="../media/image87.png"  /><Relationship Id="rId32" Type="http://schemas.openxmlformats.org/officeDocument/2006/relationships/image" Target="../media/image88.png"  /><Relationship Id="rId33" Type="http://schemas.openxmlformats.org/officeDocument/2006/relationships/image" Target="../media/image8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98.png"  /><Relationship Id="rId11" Type="http://schemas.openxmlformats.org/officeDocument/2006/relationships/image" Target="../media/image99.png"  /><Relationship Id="rId12" Type="http://schemas.openxmlformats.org/officeDocument/2006/relationships/image" Target="../media/image100.png"  /><Relationship Id="rId13" Type="http://schemas.openxmlformats.org/officeDocument/2006/relationships/image" Target="../media/image101.png"  /><Relationship Id="rId14" Type="http://schemas.openxmlformats.org/officeDocument/2006/relationships/image" Target="../media/image102.png"  /><Relationship Id="rId15" Type="http://schemas.openxmlformats.org/officeDocument/2006/relationships/image" Target="../media/image103.png"  /><Relationship Id="rId16" Type="http://schemas.openxmlformats.org/officeDocument/2006/relationships/image" Target="../media/image104.png"  /><Relationship Id="rId17" Type="http://schemas.openxmlformats.org/officeDocument/2006/relationships/image" Target="../media/image105.png"  /><Relationship Id="rId18" Type="http://schemas.openxmlformats.org/officeDocument/2006/relationships/image" Target="../media/image106.png"  /><Relationship Id="rId19" Type="http://schemas.openxmlformats.org/officeDocument/2006/relationships/image" Target="../media/image107.png"  /><Relationship Id="rId2" Type="http://schemas.openxmlformats.org/officeDocument/2006/relationships/image" Target="../media/image90.png"  /><Relationship Id="rId20" Type="http://schemas.openxmlformats.org/officeDocument/2006/relationships/image" Target="../media/image108.jpeg"  /><Relationship Id="rId21" Type="http://schemas.openxmlformats.org/officeDocument/2006/relationships/image" Target="../media/image109.png"  /><Relationship Id="rId22" Type="http://schemas.openxmlformats.org/officeDocument/2006/relationships/image" Target="../media/image110.png"  /><Relationship Id="rId23" Type="http://schemas.openxmlformats.org/officeDocument/2006/relationships/image" Target="../media/image111.png"  /><Relationship Id="rId24" Type="http://schemas.openxmlformats.org/officeDocument/2006/relationships/image" Target="../media/image112.png"  /><Relationship Id="rId25" Type="http://schemas.openxmlformats.org/officeDocument/2006/relationships/image" Target="../media/image113.png"  /><Relationship Id="rId26" Type="http://schemas.openxmlformats.org/officeDocument/2006/relationships/image" Target="../media/image114.png"  /><Relationship Id="rId27" Type="http://schemas.openxmlformats.org/officeDocument/2006/relationships/image" Target="../media/image115.png"  /><Relationship Id="rId28" Type="http://schemas.openxmlformats.org/officeDocument/2006/relationships/image" Target="../media/image116.png"  /><Relationship Id="rId29" Type="http://schemas.openxmlformats.org/officeDocument/2006/relationships/image" Target="../media/image117.jpeg"  /><Relationship Id="rId3" Type="http://schemas.openxmlformats.org/officeDocument/2006/relationships/image" Target="../media/image91.png"  /><Relationship Id="rId30" Type="http://schemas.openxmlformats.org/officeDocument/2006/relationships/image" Target="../media/image118.png"  /><Relationship Id="rId31" Type="http://schemas.openxmlformats.org/officeDocument/2006/relationships/image" Target="../media/image119.png"  /><Relationship Id="rId32" Type="http://schemas.openxmlformats.org/officeDocument/2006/relationships/image" Target="../media/image120.png"  /><Relationship Id="rId33" Type="http://schemas.openxmlformats.org/officeDocument/2006/relationships/image" Target="../media/image121.png"  /><Relationship Id="rId34" Type="http://schemas.openxmlformats.org/officeDocument/2006/relationships/image" Target="../media/image122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5.png"  /><Relationship Id="rId8" Type="http://schemas.openxmlformats.org/officeDocument/2006/relationships/image" Target="../media/image96.png"  /><Relationship Id="rId9" Type="http://schemas.openxmlformats.org/officeDocument/2006/relationships/image" Target="../media/image9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7.jpeg"  /><Relationship Id="rId3" Type="http://schemas.openxmlformats.org/officeDocument/2006/relationships/image" Target="../media/image128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[L] 1"/>
          <p:cNvSpPr/>
          <p:nvPr/>
        </p:nvSpPr>
        <p:spPr>
          <a:xfrm>
            <a:off x="2262519" y="2385873"/>
            <a:ext cx="73152" cy="1853908"/>
          </a:xfrm>
          <a:prstGeom prst="leftBracket">
            <a:avLst>
              <a:gd name="adj" fmla="val 8333"/>
            </a:avLst>
          </a:prstGeom>
          <a:ln w="76200">
            <a:solidFill>
              <a:srgbClr val="326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13" name="왼쪽 대괄호[L] 12"/>
          <p:cNvSpPr/>
          <p:nvPr/>
        </p:nvSpPr>
        <p:spPr>
          <a:xfrm flipH="1">
            <a:off x="9944237" y="2385873"/>
            <a:ext cx="73152" cy="1742244"/>
          </a:xfrm>
          <a:prstGeom prst="leftBracket">
            <a:avLst>
              <a:gd name="adj" fmla="val 8333"/>
            </a:avLst>
          </a:prstGeom>
          <a:ln w="76200">
            <a:solidFill>
              <a:srgbClr val="326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33656" y="6008915"/>
            <a:ext cx="3967465" cy="85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Family C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김진성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배인영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윤다정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이정은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정은아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7999" y="3658752"/>
            <a:ext cx="6096000" cy="1044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</a:rPr>
              <a:t>Our Work Leader</a:t>
            </a:r>
            <a:endParaRPr lang="en-US" altLang="ko-KR" sz="20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000">
                <a:solidFill>
                  <a:schemeClr val="bg1">
                    <a:lumMod val="50000"/>
                  </a:schemeClr>
                </a:solidFill>
              </a:rPr>
              <a:t>효과적인 팀워크와 가벼워진 업무를 이끌어내는 공간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, OWL</a:t>
            </a:r>
            <a:endParaRPr lang="en-US" altLang="ko-KR" sz="2000" b="0" i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4245" y="2107205"/>
            <a:ext cx="3697745" cy="1500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8800" b="1">
                <a:solidFill>
                  <a:srgbClr val="326295"/>
                </a:solidFill>
              </a:rPr>
              <a:t>O W L</a:t>
            </a:r>
            <a:endParaRPr lang="ko-KR" altLang="en-US" sz="8800" b="1">
              <a:solidFill>
                <a:srgbClr val="32629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0" presetClass="path" presetSubtype="0" accel="50000" decel="50000" fill="hold" nodeType="withEffect" mc:Ignorable="hp" hp:hslPresetID="100" hp:hslDuration="2000" hp:hslMotionPath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00 -0.00278 L 0 0 " pathEditMode="relative" ptsTypes="">
                                      <p:cBhvr>
                                        <p:cTn id="6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7" presetID="0" presetClass="path" presetSubtype="0" accel="50000" decel="50000" fill="hold" nodeType="withEffect" mc:Ignorable="hp" hp:hslPresetID="100" hp:hslDuration="2000" hp:hslMotionPath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69 0.00139 L 0 0 " pathEditMode="relative" ptsTypes="">
                                      <p:cBhvr>
                                        <p:cTn id="8" dur="20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9" presetID="32" presetClass="emph" presetSubtype="0" repeatCount="2000" fill="hold" grpId="0" nodeType="withEffect" mc:Ignorable="hp" hp:hslPresetID="54" hp:hslPresetSubtype="DirectionNone" hp:hslDuration="1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0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animClr clrSpc="rgb">
                                      <p:cBhvr>
                                        <p:cTn id="11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2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4" dur="100" repeatCount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repeatCount="2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repeatCount="2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repeatCount="2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repeatCount="2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9" presetID="14" presetClass="entr" presetSubtype="10" fill="hold" nodeType="withEffect" mc:Ignorable="hp" hp:hslPresetID="19" hp:hslPresetSubtype="DirectionWidth" hp:hslDuration="50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0" autoUpdateAnimBg="0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25749" y="1238251"/>
            <a:ext cx="5883163" cy="17335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125749" y="2971802"/>
            <a:ext cx="5872277" cy="34398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6096000" y="1238251"/>
            <a:ext cx="5975231" cy="40522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6095205" y="5290459"/>
            <a:ext cx="5976026" cy="112122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2837" y="199491"/>
            <a:ext cx="460300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요구 사항 정의</a:t>
            </a:r>
            <a:endParaRPr lang="ko-KR" alt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489857" y="778157"/>
            <a:ext cx="1944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요구사항 정의서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7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2837" y="199491"/>
            <a:ext cx="460300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요구 사항 정의</a:t>
            </a:r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489857" y="778157"/>
            <a:ext cx="1944732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요구사항 명세서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28424" y="1560618"/>
            <a:ext cx="5776450" cy="45243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212266" y="1560617"/>
            <a:ext cx="577645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2208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업무 분석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74656" y="1404272"/>
          <a:ext cx="10058402" cy="4826844"/>
        </p:xfrm>
        <a:graphic>
          <a:graphicData uri="http://schemas.openxmlformats.org/drawingml/2006/table">
            <a:tbl>
              <a:tblGrid>
                <a:gridCol w="3682067"/>
                <a:gridCol w="1275267"/>
                <a:gridCol w="1275267"/>
                <a:gridCol w="1275267"/>
                <a:gridCol w="1275267"/>
                <a:gridCol w="1275267"/>
              </a:tblGrid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업무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김진성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배인영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윤다정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이정은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400">
                          <a:solidFill>
                            <a:schemeClr val="bg1"/>
                          </a:solidFill>
                        </a:rPr>
                        <a:t>정은아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solidFill>
                      <a:srgbClr val="326295"/>
                    </a:solidFill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en-US" altLang="en-US" sz="1200"/>
                        <a:t>UI</a:t>
                      </a:r>
                      <a:endParaRPr lang="en-US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회원가입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로그인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회원정보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마이 대시보드</a:t>
                      </a:r>
                      <a:endParaRPr lang="en-US" altLang="ko-KR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마이 캘린더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대시보드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캘린더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칸반보드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공지사항</a:t>
                      </a:r>
                      <a:endParaRPr lang="en-US" altLang="ko-KR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드라이브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휴지통</a:t>
                      </a:r>
                      <a:endParaRPr lang="en-US" altLang="ko-KR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즐겨찾기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프로젝트 멤버 초대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알람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채팅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  <a:tr h="283932">
                <a:tc>
                  <a:txBody>
                    <a:bodyPr vert="horz" lIns="19614" tIns="13076" rIns="19614" bIns="13076" anchor="ctr" anchorCtr="0"/>
                    <a:p>
                      <a:pPr algn="ctr"/>
                      <a:r>
                        <a:rPr lang="ko-KR" altLang="en-US" sz="1200"/>
                        <a:t>테마 설정</a:t>
                      </a:r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9614" tIns="13076" rIns="19614" bIns="13076" anchor="ctr" anchorCtr="0"/>
                    <a:p>
                      <a:pPr/>
                      <a:endParaRPr lang="ko-KR" altLang="en-US" sz="1200"/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0590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Usecase Diagram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772239" y="1257346"/>
            <a:ext cx="8653806" cy="52377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7351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Class Diagram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기능 요구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182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ERD </a:t>
            </a:r>
            <a:r>
              <a:rPr lang="ko-KR" altLang="en-US">
                <a:solidFill>
                  <a:schemeClr val="bg1"/>
                </a:solidFill>
              </a:rPr>
              <a:t>논리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8791" y="1329179"/>
            <a:ext cx="11500702" cy="50476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1827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ERD </a:t>
            </a:r>
            <a:r>
              <a:rPr lang="ko-KR" altLang="en-US">
                <a:solidFill>
                  <a:schemeClr val="bg1"/>
                </a:solidFill>
              </a:rPr>
              <a:t>물리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59794" y="1348033"/>
            <a:ext cx="11489699" cy="50524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4684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스토리 보드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8" name="그림 7" descr="project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672207" y="1283067"/>
            <a:ext cx="6641116" cy="52221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11886" y="1283067"/>
            <a:ext cx="1301436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1548" y="2074562"/>
            <a:ext cx="2275115" cy="7837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마이 대시보드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마이 캘린더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2837" y="3802816"/>
            <a:ext cx="2252540" cy="3592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프로젝트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508867" y="3186260"/>
            <a:ext cx="2120194" cy="23804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프로젝트 대시보드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프로젝트 캘린더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칸반보드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공지사항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드라이브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72206" y="1808156"/>
            <a:ext cx="1170451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68342" y="1577753"/>
            <a:ext cx="3243544" cy="26640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72206" y="3291187"/>
            <a:ext cx="1170451" cy="266406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58"/>
          <p:cNvCxnSpPr>
            <a:stCxn id="17" idx="1"/>
            <a:endCxn id="14" idx="0"/>
          </p:cNvCxnSpPr>
          <p:nvPr/>
        </p:nvCxnSpPr>
        <p:spPr>
          <a:xfrm rot="10800000" flipV="1">
            <a:off x="1339106" y="1941358"/>
            <a:ext cx="1333100" cy="133203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64"/>
          <p:cNvCxnSpPr>
            <a:endCxn id="15" idx="0"/>
          </p:cNvCxnSpPr>
          <p:nvPr/>
        </p:nvCxnSpPr>
        <p:spPr>
          <a:xfrm rot="10800000" flipV="1">
            <a:off x="1339108" y="3424390"/>
            <a:ext cx="1333103" cy="378426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70"/>
          <p:cNvCxnSpPr>
            <a:stCxn id="9" idx="3"/>
            <a:endCxn id="13" idx="0"/>
          </p:cNvCxnSpPr>
          <p:nvPr/>
        </p:nvCxnSpPr>
        <p:spPr>
          <a:xfrm>
            <a:off x="9313322" y="1416270"/>
            <a:ext cx="1602797" cy="395748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95"/>
          <p:cNvCxnSpPr>
            <a:stCxn id="18" idx="3"/>
          </p:cNvCxnSpPr>
          <p:nvPr/>
        </p:nvCxnSpPr>
        <p:spPr>
          <a:xfrm>
            <a:off x="8011886" y="1710957"/>
            <a:ext cx="1657408" cy="1475303"/>
          </a:xfrm>
          <a:prstGeom prst="bentConnector3">
            <a:avLst>
              <a:gd name="adj1" fmla="val 1022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914847" y="1812018"/>
            <a:ext cx="2002544" cy="10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 설정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채팅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알람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8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1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6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9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22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7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30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33" presetID="26" presetClass="emph" presetSubtype="0" fill="hold" grpId="0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38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41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44" presetID="26" presetClass="emph" presetSubtype="0" fill="hold" nodeType="with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4684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체크 리스트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69197" y="4072380"/>
            <a:ext cx="5879668" cy="23189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59770" y="1373195"/>
            <a:ext cx="5898522" cy="2718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160370" y="1373195"/>
            <a:ext cx="5871860" cy="13511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6161992" y="2724346"/>
            <a:ext cx="5879668" cy="2873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rcRect t="53310"/>
          <a:stretch>
            <a:fillRect/>
          </a:stretch>
        </p:blipFill>
        <p:spPr>
          <a:xfrm>
            <a:off x="6171419" y="5588500"/>
            <a:ext cx="5860811" cy="7934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49268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분석 설계 모델링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14684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트러블 슈팅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1105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프로젝트 소개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44580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분석 설계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8683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시연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38098" y="4300493"/>
            <a:ext cx="2746737" cy="41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>
                <a:solidFill>
                  <a:srgbClr val="326295"/>
                </a:solidFill>
              </a:rPr>
              <a:t>기술 소개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814621" y="2991397"/>
            <a:ext cx="484122" cy="113646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32983" y="2859419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6889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533991" y="2991397"/>
            <a:ext cx="484122" cy="1136469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52353" y="2859419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8826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587479" y="360075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291611" y="2996592"/>
            <a:ext cx="484122" cy="1131274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409973" y="2868846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345882" y="384753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345099" y="360075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45099" y="3353586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043098" y="2997416"/>
            <a:ext cx="484122" cy="1131274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61460" y="2869670"/>
            <a:ext cx="248194" cy="130629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097369" y="3848360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rgbClr val="326295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096586" y="3601582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096586" y="3354410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096586" y="3098888"/>
            <a:ext cx="396000" cy="216000"/>
          </a:xfrm>
          <a:prstGeom prst="rect">
            <a:avLst/>
          </a:prstGeom>
          <a:solidFill>
            <a:srgbClr val="a5c5e8"/>
          </a:solidFill>
          <a:ln>
            <a:solidFill>
              <a:srgbClr val="a5c5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 rot="5400000">
            <a:off x="6023231" y="880561"/>
            <a:ext cx="130629" cy="2140864"/>
          </a:xfrm>
          <a:prstGeom prst="rect">
            <a:avLst/>
          </a:prstGeom>
          <a:solidFill>
            <a:srgbClr val="326295"/>
          </a:solidFill>
          <a:ln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15176" y="1284982"/>
            <a:ext cx="2746737" cy="53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목 차</a:t>
            </a:r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4580" y="4793319"/>
            <a:ext cx="2746737" cy="37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 정의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44580" y="5295109"/>
            <a:ext cx="2746737" cy="37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기능요구 모델링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44580" y="5796899"/>
            <a:ext cx="2746737" cy="37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분석설계 모델링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38098" y="4700603"/>
            <a:ext cx="2746737" cy="374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BACK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38098" y="5083374"/>
            <a:ext cx="2746737" cy="37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FRONT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38098" y="5466145"/>
            <a:ext cx="2746737" cy="37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OPEN API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8098" y="5848916"/>
            <a:ext cx="2746737" cy="664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TOOL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38098" y="6231686"/>
            <a:ext cx="2746737" cy="37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협업툴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1105" y="4793319"/>
            <a:ext cx="2746737" cy="37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주제 선정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1105" y="5268040"/>
            <a:ext cx="2746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일정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2837" y="199491"/>
            <a:ext cx="1345453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03. </a:t>
            </a:r>
            <a:r>
              <a:rPr lang="ko-KR" altLang="en-US" sz="2400"/>
              <a:t>시연</a:t>
            </a:r>
            <a:endParaRPr lang="ko-KR" altLang="en-US" sz="2400"/>
          </a:p>
        </p:txBody>
      </p:sp>
      <p:sp>
        <p:nvSpPr>
          <p:cNvPr id="2" name="타원 1"/>
          <p:cNvSpPr/>
          <p:nvPr/>
        </p:nvSpPr>
        <p:spPr>
          <a:xfrm>
            <a:off x="4505984" y="2469823"/>
            <a:ext cx="3180032" cy="301657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5653433" y="3605752"/>
            <a:ext cx="1074655" cy="744718"/>
          </a:xfrm>
          <a:prstGeom prst="triangle">
            <a:avLst>
              <a:gd name="adj" fmla="val 50000"/>
            </a:avLst>
          </a:prstGeom>
          <a:ln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437053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FRONT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" name="그림 9" descr="html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b="64610"/>
          <a:stretch>
            <a:fillRect/>
          </a:stretch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rcRect l="3250" t="27800" r="3600"/>
          <a:stretch>
            <a:fillRect/>
          </a:stretch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21010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BACK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33" name="그림 32" descr="mybatis.png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rcRect l="27340" t="11630" r="45310" b="44780"/>
          <a:stretch>
            <a:fillRect/>
          </a:stretch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 l="15780" t="33330" r="18440" b="23190"/>
          <a:stretch>
            <a:fillRect/>
          </a:stretch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12643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TOOL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46" name="그림 45" descr="tomcat.png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rcRect l="10850" t="11050" r="17170" b="11710"/>
          <a:stretch>
            <a:fillRect/>
          </a:stretch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8856213" y="5663402"/>
            <a:ext cx="1583187" cy="59468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854394" y="4692501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6">
            <a:alphaModFix/>
            <a:lum/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>
            <a:alphaModFix/>
            <a:lum/>
          </a:blip>
          <a:srcRect l="6380" t="29860" r="11340" b="29480"/>
          <a:stretch>
            <a:fillRect/>
          </a:stretch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9">
            <a:alphaModFix/>
            <a:lum/>
          </a:blip>
          <a:srcRect t="20840" b="25330"/>
          <a:stretch>
            <a:fillRect/>
          </a:stretch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0">
            <a:alphaModFix/>
            <a:lum/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1">
            <a:alphaModFix/>
            <a:lum/>
          </a:blip>
          <a:stretch>
            <a:fillRect/>
          </a:stretch>
        </p:blipFill>
        <p:spPr>
          <a:xfrm>
            <a:off x="10083739" y="3275223"/>
            <a:ext cx="1850168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 rotWithShape="1">
          <a:blip r:embed="rId32">
            <a:alphaModFix/>
            <a:lum/>
          </a:blip>
          <a:stretch>
            <a:fillRect/>
          </a:stretch>
        </p:blipFill>
        <p:spPr>
          <a:xfrm>
            <a:off x="8996352" y="3921778"/>
            <a:ext cx="1780505" cy="610054"/>
          </a:xfrm>
          <a:prstGeom prst="rect">
            <a:avLst/>
          </a:prstGeom>
        </p:spPr>
      </p:pic>
      <p:pic>
        <p:nvPicPr>
          <p:cNvPr id="45" name="그림 44" descr="1_ipwpqqrhz0lkd_5setxqcq.png"/>
          <p:cNvPicPr>
            <a:picLocks noChangeAspect="1"/>
          </p:cNvPicPr>
          <p:nvPr/>
        </p:nvPicPr>
        <p:blipFill rotWithShape="1">
          <a:blip r:embed="rId33">
            <a:alphaModFix/>
            <a:lum/>
          </a:blip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03596" y="1180147"/>
            <a:ext cx="6988404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437053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FRONT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" name="그림 9" descr="html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b="64610"/>
          <a:stretch>
            <a:fillRect/>
          </a:stretch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rcRect l="3250" t="27800" r="3600"/>
          <a:stretch>
            <a:fillRect/>
          </a:stretch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21010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BACK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33" name="그림 32" descr="mybatis.png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rcRect l="27340" t="11630" r="45310" b="44780"/>
          <a:stretch>
            <a:fillRect/>
          </a:stretch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 l="15780" t="33330" r="18440" b="23190"/>
          <a:stretch>
            <a:fillRect/>
          </a:stretch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12643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TOOL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46" name="그림 45" descr="tomcat.png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rcRect l="10850" t="11050" r="17170" b="11710"/>
          <a:stretch>
            <a:fillRect/>
          </a:stretch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8856213" y="5663402"/>
            <a:ext cx="1583187" cy="59468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854394" y="4692501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6">
            <a:alphaModFix/>
            <a:lum/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>
            <a:alphaModFix/>
            <a:lum/>
          </a:blip>
          <a:srcRect l="6380" t="29860" r="11340" b="29480"/>
          <a:stretch>
            <a:fillRect/>
          </a:stretch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9">
            <a:alphaModFix/>
            <a:lum/>
          </a:blip>
          <a:srcRect t="20840" b="25330"/>
          <a:stretch>
            <a:fillRect/>
          </a:stretch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0">
            <a:alphaModFix/>
            <a:lum/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1">
            <a:alphaModFix/>
            <a:lum/>
          </a:blip>
          <a:stretch>
            <a:fillRect/>
          </a:stretch>
        </p:blipFill>
        <p:spPr>
          <a:xfrm>
            <a:off x="10083739" y="3275223"/>
            <a:ext cx="1850168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 rotWithShape="1">
          <a:blip r:embed="rId32">
            <a:alphaModFix/>
            <a:lum/>
          </a:blip>
          <a:stretch>
            <a:fillRect/>
          </a:stretch>
        </p:blipFill>
        <p:spPr>
          <a:xfrm>
            <a:off x="8996352" y="3921778"/>
            <a:ext cx="1780505" cy="610054"/>
          </a:xfrm>
          <a:prstGeom prst="rect">
            <a:avLst/>
          </a:prstGeom>
        </p:spPr>
      </p:pic>
      <p:pic>
        <p:nvPicPr>
          <p:cNvPr id="45" name="그림 44" descr="1_ipwpqqrhz0lkd_5setxqcq.png"/>
          <p:cNvPicPr>
            <a:picLocks noChangeAspect="1"/>
          </p:cNvPicPr>
          <p:nvPr/>
        </p:nvPicPr>
        <p:blipFill rotWithShape="1">
          <a:blip r:embed="rId33">
            <a:alphaModFix/>
            <a:lum/>
          </a:blip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0" y="1170542"/>
            <a:ext cx="5224814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606920" y="1170955"/>
            <a:ext cx="3585080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직사각형 5"/>
          <p:cNvSpPr/>
          <p:nvPr/>
        </p:nvSpPr>
        <p:spPr>
          <a:xfrm>
            <a:off x="158407" y="1491343"/>
            <a:ext cx="4946992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988137" y="1251948"/>
            <a:ext cx="1437053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FRONT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10" name="그림 9" descr="html5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342143" y="1892812"/>
            <a:ext cx="2421465" cy="682602"/>
          </a:xfrm>
          <a:prstGeom prst="rect">
            <a:avLst/>
          </a:prstGeom>
        </p:spPr>
      </p:pic>
      <p:pic>
        <p:nvPicPr>
          <p:cNvPr id="11" name="그림 10" descr="bootstraplogo.png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345052" y="2826515"/>
            <a:ext cx="1718856" cy="793318"/>
          </a:xfrm>
          <a:prstGeom prst="rect">
            <a:avLst/>
          </a:prstGeom>
        </p:spPr>
      </p:pic>
      <p:pic>
        <p:nvPicPr>
          <p:cNvPr id="12" name="그림 11" descr="jquery-logo.png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291746" y="4188598"/>
            <a:ext cx="1717308" cy="703256"/>
          </a:xfrm>
          <a:prstGeom prst="rect">
            <a:avLst/>
          </a:prstGeom>
        </p:spPr>
      </p:pic>
      <p:pic>
        <p:nvPicPr>
          <p:cNvPr id="13" name="그림 12" descr="AJAX_logo_by_gengns.svg.png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78344" y="2659399"/>
            <a:ext cx="1174531" cy="563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291746" y="5004251"/>
            <a:ext cx="2295998" cy="5218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142524" y="4218635"/>
            <a:ext cx="2219635" cy="428685"/>
          </a:xfrm>
          <a:prstGeom prst="rect">
            <a:avLst/>
          </a:prstGeom>
        </p:spPr>
      </p:pic>
      <p:pic>
        <p:nvPicPr>
          <p:cNvPr id="16" name="그래픽 28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342143" y="3607309"/>
            <a:ext cx="1915316" cy="3894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rcRect b="64610"/>
          <a:stretch>
            <a:fillRect/>
          </a:stretch>
        </p:blipFill>
        <p:spPr>
          <a:xfrm>
            <a:off x="2906184" y="1892812"/>
            <a:ext cx="1890774" cy="6147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rcRect l="3250" t="27800" r="3600"/>
          <a:stretch>
            <a:fillRect/>
          </a:stretch>
        </p:blipFill>
        <p:spPr>
          <a:xfrm>
            <a:off x="2529676" y="4792997"/>
            <a:ext cx="2450645" cy="47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3025389" y="2710172"/>
            <a:ext cx="1336770" cy="89713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378763" y="5725698"/>
            <a:ext cx="2295845" cy="4858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>
            <a:alphaModFix/>
            <a:lum/>
          </a:blip>
          <a:srcRect/>
          <a:stretch>
            <a:fillRect/>
          </a:stretch>
        </p:blipFill>
        <p:spPr>
          <a:xfrm>
            <a:off x="2996250" y="5389652"/>
            <a:ext cx="1650004" cy="8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631903" y="3453006"/>
            <a:ext cx="2246193" cy="6980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285708" y="1491339"/>
            <a:ext cx="3248691" cy="4965221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58460" y="1251948"/>
            <a:ext cx="121010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en-US" altLang="ko-KR" sz="2400">
                <a:solidFill>
                  <a:schemeClr val="bg1"/>
                </a:solidFill>
              </a:rPr>
              <a:t>BACK 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33" name="그림 32" descr="mybatis.png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5434320" y="4084886"/>
            <a:ext cx="1304766" cy="130476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5434320" y="5337788"/>
            <a:ext cx="808467" cy="82059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rcRect l="27340" t="11630" r="45310" b="44780"/>
          <a:stretch>
            <a:fillRect/>
          </a:stretch>
        </p:blipFill>
        <p:spPr>
          <a:xfrm>
            <a:off x="7501495" y="1892812"/>
            <a:ext cx="843452" cy="1006122"/>
          </a:xfrm>
          <a:prstGeom prst="rect">
            <a:avLst/>
          </a:prstGeom>
        </p:spPr>
      </p:pic>
      <p:pic>
        <p:nvPicPr>
          <p:cNvPr id="37" name="그림 36" descr="java-card.png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5458399" y="2702703"/>
            <a:ext cx="2145105" cy="803183"/>
          </a:xfrm>
          <a:prstGeom prst="rect">
            <a:avLst/>
          </a:prstGeom>
        </p:spPr>
      </p:pic>
      <p:pic>
        <p:nvPicPr>
          <p:cNvPr id="38" name="그림 37" descr="spring-by-pivotal-9066b55828deb3c10e27e609af322c40.png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5476084" y="1892812"/>
            <a:ext cx="2020885" cy="6826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rcRect l="15780" t="33330" r="18440" b="23190"/>
          <a:stretch>
            <a:fillRect/>
          </a:stretch>
        </p:blipFill>
        <p:spPr>
          <a:xfrm>
            <a:off x="6530951" y="5661477"/>
            <a:ext cx="1714199" cy="6142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6737369" y="4689524"/>
            <a:ext cx="1547539" cy="103709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721957" y="1491339"/>
            <a:ext cx="3274100" cy="4965225"/>
          </a:xfrm>
          <a:prstGeom prst="rect">
            <a:avLst/>
          </a:prstGeom>
          <a:solidFill>
            <a:schemeClr val="bg1"/>
          </a:solidFill>
          <a:ln w="5715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33030" y="1251948"/>
            <a:ext cx="1126435" cy="536847"/>
          </a:xfrm>
          <a:prstGeom prst="rect">
            <a:avLst/>
          </a:prstGeom>
          <a:solidFill>
            <a:srgbClr val="326295"/>
          </a:solidFill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bg1"/>
                </a:solidFill>
              </a:rPr>
              <a:t>TOOL</a:t>
            </a:r>
            <a:endParaRPr lang="en-US" altLang="ko-KR" sz="2400">
              <a:solidFill>
                <a:schemeClr val="bg1"/>
              </a:solidFill>
            </a:endParaRPr>
          </a:p>
        </p:txBody>
      </p:sp>
      <p:pic>
        <p:nvPicPr>
          <p:cNvPr id="46" name="그림 45" descr="tomcat.png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0645032" y="2030732"/>
            <a:ext cx="1220196" cy="86820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rcRect l="10850" t="11050" r="17170" b="11710"/>
          <a:stretch>
            <a:fillRect/>
          </a:stretch>
        </p:blipFill>
        <p:spPr>
          <a:xfrm>
            <a:off x="9799981" y="4188598"/>
            <a:ext cx="2170007" cy="1274237"/>
          </a:xfrm>
          <a:prstGeom prst="rect">
            <a:avLst/>
          </a:prstGeom>
        </p:spPr>
      </p:pic>
      <p:pic>
        <p:nvPicPr>
          <p:cNvPr id="44" name="그림 43" descr="1_AD9ZSLXKAhZ-_WomszsmPg.png"/>
          <p:cNvPicPr>
            <a:picLocks noChangeAspect="1"/>
          </p:cNvPicPr>
          <p:nvPr/>
        </p:nvPicPr>
        <p:blipFill rotWithShape="1">
          <a:blip r:embed="rId24">
            <a:alphaModFix/>
            <a:lum/>
          </a:blip>
          <a:stretch>
            <a:fillRect/>
          </a:stretch>
        </p:blipFill>
        <p:spPr>
          <a:xfrm>
            <a:off x="8856214" y="5746234"/>
            <a:ext cx="1502794" cy="5644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5">
            <a:alphaModFix/>
            <a:lum/>
          </a:blip>
          <a:stretch>
            <a:fillRect/>
          </a:stretch>
        </p:blipFill>
        <p:spPr>
          <a:xfrm>
            <a:off x="8851731" y="4780947"/>
            <a:ext cx="1504613" cy="77033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6">
            <a:alphaModFix/>
            <a:lum/>
          </a:blip>
          <a:stretch>
            <a:fillRect/>
          </a:stretch>
        </p:blipFill>
        <p:spPr>
          <a:xfrm>
            <a:off x="8856213" y="1892812"/>
            <a:ext cx="1599274" cy="8002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7">
            <a:alphaModFix/>
            <a:lum/>
          </a:blip>
          <a:stretch>
            <a:fillRect/>
          </a:stretch>
        </p:blipFill>
        <p:spPr>
          <a:xfrm>
            <a:off x="6578039" y="4289099"/>
            <a:ext cx="1809034" cy="6331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8">
            <a:alphaModFix/>
            <a:lum/>
          </a:blip>
          <a:srcRect l="6380" t="29860" r="11340" b="29480"/>
          <a:stretch>
            <a:fillRect/>
          </a:stretch>
        </p:blipFill>
        <p:spPr>
          <a:xfrm>
            <a:off x="6999513" y="3618194"/>
            <a:ext cx="1387559" cy="5118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9">
            <a:alphaModFix/>
            <a:lum/>
          </a:blip>
          <a:srcRect t="20840" b="25330"/>
          <a:stretch>
            <a:fillRect/>
          </a:stretch>
        </p:blipFill>
        <p:spPr>
          <a:xfrm>
            <a:off x="5452365" y="3607309"/>
            <a:ext cx="1392372" cy="54665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0">
            <a:alphaModFix/>
            <a:lum/>
          </a:blip>
          <a:stretch>
            <a:fillRect/>
          </a:stretch>
        </p:blipFill>
        <p:spPr>
          <a:xfrm>
            <a:off x="10083739" y="5337788"/>
            <a:ext cx="1775354" cy="4512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1">
            <a:alphaModFix/>
            <a:lum/>
          </a:blip>
          <a:srcRect r="6770"/>
          <a:stretch>
            <a:fillRect/>
          </a:stretch>
        </p:blipFill>
        <p:spPr>
          <a:xfrm>
            <a:off x="10183425" y="3167424"/>
            <a:ext cx="1724851" cy="854864"/>
          </a:xfrm>
          <a:prstGeom prst="rect">
            <a:avLst/>
          </a:prstGeom>
        </p:spPr>
      </p:pic>
      <p:pic>
        <p:nvPicPr>
          <p:cNvPr id="63" name="그림 62" descr="header-logo (1).png"/>
          <p:cNvPicPr>
            <a:picLocks noChangeAspect="1"/>
          </p:cNvPicPr>
          <p:nvPr/>
        </p:nvPicPr>
        <p:blipFill rotWithShape="1">
          <a:blip r:embed="rId32">
            <a:alphaModFix/>
            <a:lum/>
          </a:blip>
          <a:stretch>
            <a:fillRect/>
          </a:stretch>
        </p:blipFill>
        <p:spPr>
          <a:xfrm>
            <a:off x="8880040" y="4299006"/>
            <a:ext cx="1257357" cy="430808"/>
          </a:xfrm>
          <a:prstGeom prst="rect">
            <a:avLst/>
          </a:prstGeom>
        </p:spPr>
      </p:pic>
      <p:pic>
        <p:nvPicPr>
          <p:cNvPr id="45" name="그림 44" descr="1_ipwpqqrhz0lkd_5setxqcq.png"/>
          <p:cNvPicPr>
            <a:picLocks noChangeAspect="1"/>
          </p:cNvPicPr>
          <p:nvPr/>
        </p:nvPicPr>
        <p:blipFill rotWithShape="1">
          <a:blip r:embed="rId33">
            <a:alphaModFix/>
            <a:lum/>
          </a:blip>
          <a:stretch>
            <a:fillRect/>
          </a:stretch>
        </p:blipFill>
        <p:spPr>
          <a:xfrm>
            <a:off x="8488841" y="2509377"/>
            <a:ext cx="2534098" cy="1298726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0" y="1161886"/>
            <a:ext cx="8611062" cy="5419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4">
            <a:alphaModFix/>
            <a:lum/>
          </a:blip>
          <a:stretch>
            <a:fillRect/>
          </a:stretch>
        </p:blipFill>
        <p:spPr>
          <a:xfrm>
            <a:off x="9351097" y="3895289"/>
            <a:ext cx="2208780" cy="3182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46113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Google Firebase : Google 에서 제공하는 클라우드 서비스</a:t>
            </a:r>
            <a:endParaRPr lang="en-US" altLang="ko-KR"/>
          </a:p>
          <a:p>
            <a:pPr algn="ctr"/>
            <a:r>
              <a:rPr lang="ko-KR" altLang="en-US"/>
              <a:t>출처 : https://firebase.google.com</a:t>
            </a:r>
            <a:endParaRPr lang="en-US" altLang="ko-KR"/>
          </a:p>
          <a:p>
            <a:pPr algn="ctr"/>
            <a:endParaRPr lang="en-US" altLang="ko-KR"/>
          </a:p>
        </p:txBody>
      </p:sp>
      <p:pic>
        <p:nvPicPr>
          <p:cNvPr id="37" name="그림 36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60218" y="1749252"/>
            <a:ext cx="10871564" cy="48502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46113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이번 프로젝트에서는 Realtime Database 와 Cloud Messaging </a:t>
            </a:r>
            <a:r>
              <a:rPr lang="ko-KR" altLang="en-US"/>
              <a:t>을 이용해 채팅과 푸쉬알람 기능을 구현하였다.</a:t>
            </a:r>
            <a:endParaRPr lang="ko-KR" altLang="en-US"/>
          </a:p>
        </p:txBody>
      </p:sp>
      <p:pic>
        <p:nvPicPr>
          <p:cNvPr id="38" name="그림 3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613352" y="1641282"/>
            <a:ext cx="2506092" cy="4958228"/>
          </a:xfrm>
          <a:prstGeom prst="rect">
            <a:avLst/>
          </a:prstGeom>
        </p:spPr>
      </p:pic>
      <p:pic>
        <p:nvPicPr>
          <p:cNvPr id="39" name="그림 38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0" y="1641282"/>
            <a:ext cx="8360306" cy="49582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89043"/>
            <a:ext cx="162088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파이어베이스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04. </a:t>
            </a:r>
            <a:r>
              <a:rPr lang="ko-KR" altLang="en-US" sz="2400"/>
              <a:t>기술 소개</a:t>
            </a:r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0" y="1180147"/>
            <a:ext cx="12192000" cy="59536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r>
              <a:rPr lang="en-US" altLang="ko-KR"/>
              <a:t>Firebase </a:t>
            </a:r>
            <a:r>
              <a:rPr lang="ko-KR" altLang="en-US"/>
              <a:t>서비스는 </a:t>
            </a:r>
            <a:r>
              <a:rPr lang="en-US" altLang="ko-KR"/>
              <a:t>JAVA </a:t>
            </a:r>
            <a:r>
              <a:rPr lang="ko-KR" altLang="en-US"/>
              <a:t>를 포함한 다양한 프로그래밍 언어를 지원한다. 이번 프로젝트에서는 </a:t>
            </a:r>
            <a:r>
              <a:rPr lang="en-US" altLang="ko-KR"/>
              <a:t>Javascript </a:t>
            </a:r>
            <a:r>
              <a:rPr lang="ko-KR" altLang="en-US"/>
              <a:t>를 이용하였다. </a:t>
            </a:r>
            <a:endParaRPr lang="en-US" altLang="ko-KR"/>
          </a:p>
        </p:txBody>
      </p:sp>
      <p:pic>
        <p:nvPicPr>
          <p:cNvPr id="38" name="그림 3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1775514"/>
            <a:ext cx="9494392" cy="48239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0979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05. </a:t>
            </a:r>
            <a:r>
              <a:rPr lang="ko-KR" altLang="en-US" sz="2400"/>
              <a:t>팀원 소개</a:t>
            </a:r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89857" y="789043"/>
            <a:ext cx="1106533" cy="37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Family C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9793895" y="1678011"/>
            <a:ext cx="2093539" cy="20473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5362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Colin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김진성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은처럼 예쁘게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O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넌 알아</a:t>
            </a:r>
            <a:r>
              <a:rPr lang="en-US" altLang="ko-KR">
                <a:solidFill>
                  <a:schemeClr val="tx1"/>
                </a:solidFill>
              </a:rPr>
              <a:t>?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03823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Crystal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배인영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 </a:t>
            </a:r>
            <a:r>
              <a:rPr lang="ko-KR" altLang="en-US">
                <a:solidFill>
                  <a:schemeClr val="tx1"/>
                </a:solidFill>
              </a:rPr>
              <a:t>현명하고 뛰어나게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B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있잖아</a:t>
            </a:r>
            <a:r>
              <a:rPr lang="en-US" altLang="ko-KR">
                <a:solidFill>
                  <a:schemeClr val="tx1"/>
                </a:solidFill>
              </a:rPr>
              <a:t>..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92284" y="3855563"/>
            <a:ext cx="219684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Cindy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윤다정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다정한 사람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O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Please..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80745" y="3855563"/>
            <a:ext cx="212153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Chole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이정은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은혜롭게 다스려라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B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완전 성공</a:t>
            </a:r>
            <a:r>
              <a:rPr lang="en-US" altLang="ko-KR">
                <a:solidFill>
                  <a:schemeClr val="tx1"/>
                </a:solidFill>
              </a:rPr>
              <a:t>!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93895" y="3855563"/>
            <a:ext cx="2121530" cy="2460396"/>
          </a:xfrm>
          <a:prstGeom prst="rect">
            <a:avLst/>
          </a:prstGeom>
          <a:solidFill>
            <a:schemeClr val="bg1"/>
          </a:solidFill>
          <a:ln w="38100">
            <a:solidFill>
              <a:srgbClr val="32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Cathy</a:t>
            </a:r>
            <a:endParaRPr lang="en-US" altLang="ko-KR" sz="2000" b="1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이름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정은아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뜻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은처럼 예쁘게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혈액형 </a:t>
            </a:r>
            <a:r>
              <a:rPr lang="en-US" altLang="ko-KR">
                <a:solidFill>
                  <a:schemeClr val="tx1"/>
                </a:solidFill>
              </a:rPr>
              <a:t>: O</a:t>
            </a:r>
            <a:r>
              <a:rPr lang="ko-KR" altLang="en-US">
                <a:solidFill>
                  <a:schemeClr val="tx1"/>
                </a:solidFill>
              </a:rPr>
              <a:t>형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/>
                </a:solidFill>
              </a:rPr>
              <a:t>명대사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사주세요</a:t>
            </a:r>
            <a:r>
              <a:rPr lang="en-US" altLang="ko-KR">
                <a:solidFill>
                  <a:schemeClr val="tx1"/>
                </a:solidFill>
              </a:rPr>
              <a:t>~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480745" y="1678011"/>
            <a:ext cx="2086434" cy="20473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왼쪽 대괄호[L] 1"/>
          <p:cNvSpPr/>
          <p:nvPr/>
        </p:nvSpPr>
        <p:spPr>
          <a:xfrm>
            <a:off x="3598532" y="2971800"/>
            <a:ext cx="73152" cy="914400"/>
          </a:xfrm>
          <a:prstGeom prst="leftBracket">
            <a:avLst>
              <a:gd name="adj" fmla="val 8333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왼쪽 대괄호[L] 12"/>
          <p:cNvSpPr/>
          <p:nvPr/>
        </p:nvSpPr>
        <p:spPr>
          <a:xfrm flipH="1">
            <a:off x="8510530" y="2971799"/>
            <a:ext cx="73152" cy="914400"/>
          </a:xfrm>
          <a:prstGeom prst="leftBracket">
            <a:avLst>
              <a:gd name="adj" fmla="val 8333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03366" y="3015340"/>
            <a:ext cx="6255974" cy="7927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 sz="4400">
                <a:solidFill>
                  <a:schemeClr val="bg1"/>
                </a:solidFill>
              </a:rPr>
              <a:t>그동안 수고하셨습니다</a:t>
            </a:r>
            <a:endParaRPr lang="ko-KR" altLang="en-US" sz="44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93411" y="6052459"/>
            <a:ext cx="5807714" cy="603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>
                <a:solidFill>
                  <a:schemeClr val="bg1"/>
                </a:solidFill>
              </a:rPr>
              <a:t>다들 빠르게 취뽀하고 적게 일하고 많이 버세요♥ 강사님 너무 감사했어요</a:t>
            </a:r>
            <a:endParaRPr lang="en-US" altLang="ko-KR" sz="160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128068" y="6041573"/>
            <a:ext cx="386945" cy="386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7923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주제 선정 이유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소개</a:t>
            </a:r>
            <a:endParaRPr lang="ko-KR" altLang="en-US" sz="2400"/>
          </a:p>
        </p:txBody>
      </p:sp>
      <p:sp>
        <p:nvSpPr>
          <p:cNvPr id="12" name="직사각형 11"/>
          <p:cNvSpPr/>
          <p:nvPr/>
        </p:nvSpPr>
        <p:spPr>
          <a:xfrm>
            <a:off x="342169" y="2688792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1. </a:t>
            </a:r>
            <a:r>
              <a:rPr lang="ko-KR" altLang="en-US">
                <a:solidFill>
                  <a:schemeClr val="tx1"/>
                </a:solidFill>
              </a:rPr>
              <a:t>업무와 사생활 분리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2169" y="3499776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2. </a:t>
            </a:r>
            <a:r>
              <a:rPr lang="ko-KR" altLang="en-US">
                <a:solidFill>
                  <a:schemeClr val="tx1"/>
                </a:solidFill>
              </a:rPr>
              <a:t>스케줄 관리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6881" y="4354305"/>
            <a:ext cx="4484914" cy="642257"/>
          </a:xfrm>
          <a:prstGeom prst="rect">
            <a:avLst/>
          </a:prstGeom>
          <a:solidFill>
            <a:schemeClr val="bg1"/>
          </a:solidFill>
          <a:ln w="571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3. </a:t>
            </a:r>
            <a:r>
              <a:rPr lang="ko-KR" altLang="en-US">
                <a:solidFill>
                  <a:schemeClr val="tx1"/>
                </a:solidFill>
              </a:rPr>
              <a:t>자료 공유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6880" y="2121212"/>
            <a:ext cx="4671434" cy="791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/>
              <a:t>사용자들이 말하는 </a:t>
            </a:r>
            <a:r>
              <a:rPr lang="ko-KR" altLang="en-US" sz="2400">
                <a:solidFill>
                  <a:srgbClr val="ba2836"/>
                </a:solidFill>
              </a:rPr>
              <a:t>협업 툴</a:t>
            </a:r>
            <a:r>
              <a:rPr lang="ko-KR" altLang="en-US" sz="2000"/>
              <a:t>을 사용하는 이유</a:t>
            </a:r>
            <a:r>
              <a:rPr lang="en-US" altLang="ko-KR" sz="2000"/>
              <a:t>?</a:t>
            </a:r>
            <a:endParaRPr lang="en-US" altLang="ko-KR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751895" y="1538940"/>
            <a:ext cx="1928178" cy="19281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773360" y="4142033"/>
            <a:ext cx="1885248" cy="198221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15942" y="4142033"/>
            <a:ext cx="4019823" cy="370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/>
              <a:t>회사 내에서 아사나를 사용하는 </a:t>
            </a:r>
            <a:r>
              <a:rPr lang="en-US" altLang="ko-KR"/>
              <a:t>K</a:t>
            </a:r>
            <a:r>
              <a:rPr lang="ko-KR" altLang="en-US"/>
              <a:t>님</a:t>
            </a:r>
            <a:endParaRPr lang="en-US" altLang="ko-KR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7669187" y="4558275"/>
            <a:ext cx="4205921" cy="1447810"/>
          </a:xfrm>
          <a:prstGeom prst="wedgeRoundRectCallout">
            <a:avLst>
              <a:gd name="adj1" fmla="val -56163"/>
              <a:gd name="adj2" fmla="val -2128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칸반보드 또는 캘린더로 업무와 프로젝트를 쉽게 관리할 수 있지만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rgbClr val="ba2836"/>
                </a:solidFill>
              </a:rPr>
              <a:t>드라이브를 따로 제공하지 않기 때문에 파일 공유 및 관리가 힘들어요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rgbClr val="ba2836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77141" y="4558275"/>
            <a:ext cx="1121229" cy="23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805057" y="1517564"/>
            <a:ext cx="4516483" cy="376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/>
              <a:t>교육 과정 </a:t>
            </a:r>
            <a:r>
              <a:rPr lang="en-US" altLang="ko-KR"/>
              <a:t>6</a:t>
            </a:r>
            <a:r>
              <a:rPr lang="ko-KR" altLang="en-US"/>
              <a:t>개월간 잔디만 사용해 온 </a:t>
            </a:r>
            <a:r>
              <a:rPr lang="en-US" altLang="ko-KR"/>
              <a:t>J</a:t>
            </a:r>
            <a:r>
              <a:rPr lang="ko-KR" altLang="en-US"/>
              <a:t>님</a:t>
            </a:r>
            <a:endParaRPr lang="en-US" altLang="ko-KR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7572422" y="1964887"/>
            <a:ext cx="4205921" cy="1447810"/>
          </a:xfrm>
          <a:prstGeom prst="wedgeRoundRectCallout">
            <a:avLst>
              <a:gd name="adj1" fmla="val -56163"/>
              <a:gd name="adj2" fmla="val -2128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직관적인 </a:t>
            </a:r>
            <a:r>
              <a:rPr lang="en-US" altLang="ko-KR">
                <a:solidFill>
                  <a:schemeClr val="tx1"/>
                </a:solidFill>
              </a:rPr>
              <a:t>UI/UX</a:t>
            </a:r>
            <a:r>
              <a:rPr lang="ko-KR" altLang="en-US">
                <a:solidFill>
                  <a:schemeClr val="tx1"/>
                </a:solidFill>
              </a:rPr>
              <a:t>로 진입 장벽이 낮고 누구나 쉽게 사용이 가능하지만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메신저 형태이기 때문에 대화 내용이 지나가면 </a:t>
            </a:r>
            <a:r>
              <a:rPr lang="ko-KR" altLang="en-US">
                <a:solidFill>
                  <a:srgbClr val="ba2836"/>
                </a:solidFill>
              </a:rPr>
              <a:t>원하는 주제의 내용을 찾아보기가 어려웠어요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75625" y="1886896"/>
            <a:ext cx="1121229" cy="23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7210517" y="1307256"/>
            <a:ext cx="723810" cy="7333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7202117" y="3964849"/>
            <a:ext cx="740609" cy="710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0" presetID="26" presetClass="emph" presetSubtype="0" fill="hold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5" presetID="26" presetClass="emph" presetSubtype="0" fill="hold" grpId="0" nodeType="clickEffect" mc:Ignorable="hp" hp:hslPresetID="52" hp:hslPresetSubtype="DirectionNone" hp:hslDuration="5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 tmFilter="0, 0; .2, .5; .8, .5; 1, 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489857" y="778157"/>
            <a:ext cx="12779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OWL </a:t>
            </a:r>
            <a:r>
              <a:rPr lang="ko-KR" altLang="en-US">
                <a:solidFill>
                  <a:schemeClr val="bg1"/>
                </a:solidFill>
              </a:rPr>
              <a:t>소개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소개</a:t>
            </a:r>
            <a:endParaRPr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 t="9950"/>
          <a:stretch>
            <a:fillRect/>
          </a:stretch>
        </p:blipFill>
        <p:spPr>
          <a:xfrm>
            <a:off x="3292927" y="962823"/>
            <a:ext cx="5606143" cy="5048187"/>
          </a:xfrm>
          <a:prstGeom prst="rect">
            <a:avLst/>
          </a:prstGeom>
        </p:spPr>
      </p:pic>
      <p:sp>
        <p:nvSpPr>
          <p:cNvPr id="9" name="설명선 2 8"/>
          <p:cNvSpPr/>
          <p:nvPr/>
        </p:nvSpPr>
        <p:spPr>
          <a:xfrm>
            <a:off x="313097" y="1589314"/>
            <a:ext cx="2979831" cy="707571"/>
          </a:xfrm>
          <a:prstGeom prst="borderCallout2">
            <a:avLst>
              <a:gd name="adj1" fmla="val 50365"/>
              <a:gd name="adj2" fmla="val 100677"/>
              <a:gd name="adj3" fmla="val 50366"/>
              <a:gd name="adj4" fmla="val 114383"/>
              <a:gd name="adj5" fmla="val 139500"/>
              <a:gd name="adj6" fmla="val 137375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깔끔한 </a:t>
            </a:r>
            <a:r>
              <a:rPr lang="en-US" altLang="ko-KR">
                <a:solidFill>
                  <a:schemeClr val="tx1"/>
                </a:solidFill>
              </a:rPr>
              <a:t>UI/UX</a:t>
            </a:r>
            <a:r>
              <a:rPr lang="ko-KR" altLang="en-US">
                <a:solidFill>
                  <a:schemeClr val="tx1"/>
                </a:solidFill>
              </a:rPr>
              <a:t>와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스케줄 관리에 탁월한 </a:t>
            </a:r>
            <a:r>
              <a:rPr lang="ko-KR" altLang="en-US" sz="2000">
                <a:solidFill>
                  <a:srgbClr val="326295"/>
                </a:solidFill>
              </a:rPr>
              <a:t>대시보드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5" name="설명선 2 24"/>
          <p:cNvSpPr/>
          <p:nvPr/>
        </p:nvSpPr>
        <p:spPr>
          <a:xfrm>
            <a:off x="313097" y="5243567"/>
            <a:ext cx="2979831" cy="707571"/>
          </a:xfrm>
          <a:prstGeom prst="borderCallout2">
            <a:avLst>
              <a:gd name="adj1" fmla="val 50365"/>
              <a:gd name="adj2" fmla="val 100677"/>
              <a:gd name="adj3" fmla="val 50366"/>
              <a:gd name="adj4" fmla="val 114383"/>
              <a:gd name="adj5" fmla="val -18962"/>
              <a:gd name="adj6" fmla="val 138471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폴더와 파일을 체계적으로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관리할 수 있는 </a:t>
            </a:r>
            <a:r>
              <a:rPr lang="ko-KR" altLang="en-US" sz="2000">
                <a:solidFill>
                  <a:srgbClr val="326295"/>
                </a:solidFill>
              </a:rPr>
              <a:t>드라이브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19" name="설명선 2 18"/>
          <p:cNvSpPr/>
          <p:nvPr/>
        </p:nvSpPr>
        <p:spPr>
          <a:xfrm>
            <a:off x="8779328" y="1589314"/>
            <a:ext cx="3075216" cy="685800"/>
          </a:xfrm>
          <a:prstGeom prst="borderCallout2">
            <a:avLst>
              <a:gd name="adj1" fmla="val 47322"/>
              <a:gd name="adj2" fmla="val -231"/>
              <a:gd name="adj3" fmla="val 47321"/>
              <a:gd name="adj4" fmla="val -13741"/>
              <a:gd name="adj5" fmla="val 139484"/>
              <a:gd name="adj6" fmla="val -37534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업무 진행상황을 한 눈에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볼 수 있는 </a:t>
            </a:r>
            <a:r>
              <a:rPr lang="ko-KR" altLang="en-US" sz="2000">
                <a:solidFill>
                  <a:srgbClr val="326295"/>
                </a:solidFill>
              </a:rPr>
              <a:t>칸반보드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27" name="설명선 2 26"/>
          <p:cNvSpPr/>
          <p:nvPr/>
        </p:nvSpPr>
        <p:spPr>
          <a:xfrm>
            <a:off x="8779328" y="5265338"/>
            <a:ext cx="3075216" cy="685800"/>
          </a:xfrm>
          <a:prstGeom prst="borderCallout2">
            <a:avLst>
              <a:gd name="adj1" fmla="val 44147"/>
              <a:gd name="adj2" fmla="val -939"/>
              <a:gd name="adj3" fmla="val 44147"/>
              <a:gd name="adj4" fmla="val -12679"/>
              <a:gd name="adj5" fmla="val -46230"/>
              <a:gd name="adj6" fmla="val -37180"/>
            </a:avLst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원활한 의사소통이 가능한 </a:t>
            </a:r>
            <a:endParaRPr lang="ko-KR" altLang="en-US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rgbClr val="326295"/>
                </a:solidFill>
              </a:rPr>
              <a:t>채팅 </a:t>
            </a:r>
            <a:r>
              <a:rPr lang="en-US" altLang="ko-KR" sz="2000">
                <a:solidFill>
                  <a:srgbClr val="326295"/>
                </a:solidFill>
              </a:rPr>
              <a:t>&amp;</a:t>
            </a:r>
            <a:r>
              <a:rPr lang="ko-KR" altLang="en-US" sz="2000">
                <a:solidFill>
                  <a:srgbClr val="326295"/>
                </a:solidFill>
              </a:rPr>
              <a:t> 알람 </a:t>
            </a:r>
            <a:endParaRPr lang="ko-KR" altLang="en-US" sz="2000">
              <a:solidFill>
                <a:srgbClr val="32629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8600" y="4896006"/>
            <a:ext cx="996040" cy="5313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OWL</a:t>
            </a:r>
            <a:endParaRPr lang="en-US" altLang="ko-KR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2" presetClass="entr" presetSubtype="4" fill="hold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0" presetID="12" presetClass="entr" presetSubtype="4" fill="hold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5" presetID="12" presetClass="entr" presetSubtype="4" fill="hold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0" presetID="12" presetClass="entr" presetSubtype="4" fill="hold" grpId="0" nodeType="click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utoUpdate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10" name="직사각형 9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89857" y="778157"/>
            <a:ext cx="2163807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Github Milestones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088571" y="1383891"/>
            <a:ext cx="10014857" cy="50604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포인트가 5개인 별 2"/>
          <p:cNvSpPr/>
          <p:nvPr/>
        </p:nvSpPr>
        <p:spPr>
          <a:xfrm>
            <a:off x="6520542" y="3091543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6509656" y="4016829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6509655" y="4963887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6520542" y="5823857"/>
            <a:ext cx="174172" cy="152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8" presetClass="emph" presetSubtype="0" fill="hold" nodeType="click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7" presetID="8" presetClass="emph" presetSubtype="0" fill="hold" nodeType="with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9" presetID="8" presetClass="emph" presetSubtype="0" fill="hold" nodeType="with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1" presetID="8" presetClass="emph" presetSubtype="0" fill="hold" grpId="0" nodeType="withEffect" mc:Ignorable="hp" hp:hslPresetID="40" hp:hslPresetSubtype="DirectionNone" hp:hslDuration="200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animRot by="21600000"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53528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Github Kanban Board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88571" y="1326873"/>
            <a:ext cx="9993085" cy="51020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rgbClr val="f8f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9857" y="778157"/>
            <a:ext cx="2525758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Github Issue - </a:t>
            </a:r>
            <a:r>
              <a:rPr lang="ko-KR" altLang="en-US">
                <a:solidFill>
                  <a:schemeClr val="bg1"/>
                </a:solidFill>
              </a:rPr>
              <a:t>회의록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12837" y="1282753"/>
            <a:ext cx="7665334" cy="516265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3646449" y="2274849"/>
            <a:ext cx="3217200" cy="2598234"/>
          </a:xfrm>
          <a:prstGeom prst="straightConnector1">
            <a:avLst/>
          </a:prstGeom>
          <a:ln w="38100">
            <a:solidFill>
              <a:srgbClr val="32629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6863649" y="1282753"/>
            <a:ext cx="5328351" cy="467359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42" presetClass="entr" presetSubtype="0" fill="hold" nodeType="clickEffect" mc:Ignorable="hp" hp:hslPresetID="15" hp:hslPresetSubtype="DirectionNone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0" presetID="2" presetClass="entr" presetSubtype="4" fill="hold" nodeType="withEffect" mc:Ignorable="hp" hp:hslPresetID="1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527565" y="773107"/>
            <a:ext cx="12117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버전 관리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2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2837" y="199491"/>
            <a:ext cx="2745628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01. </a:t>
            </a:r>
            <a:r>
              <a:rPr lang="ko-KR" altLang="en-US" sz="2400"/>
              <a:t>프로젝트 일정</a:t>
            </a:r>
            <a:endParaRPr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59876" y="1451728"/>
            <a:ext cx="10812545" cy="47416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0" y="1180147"/>
            <a:ext cx="12192000" cy="541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0" y="199491"/>
            <a:ext cx="4768342" cy="490328"/>
          </a:xfrm>
          <a:prstGeom prst="rect">
            <a:avLst/>
          </a:prstGeom>
          <a:solidFill>
            <a:srgbClr val="f5f1eb"/>
          </a:solidFill>
          <a:ln>
            <a:solidFill>
              <a:srgbClr val="f5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0" name="직각 삼각형[R] 8"/>
          <p:cNvSpPr/>
          <p:nvPr/>
        </p:nvSpPr>
        <p:spPr>
          <a:xfrm flipH="1">
            <a:off x="4351984" y="276690"/>
            <a:ext cx="475099" cy="490328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2837" y="199491"/>
            <a:ext cx="3736227" cy="465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/>
              <a:t>02. </a:t>
            </a:r>
            <a:r>
              <a:rPr lang="ko-KR" altLang="en-US" sz="2400"/>
              <a:t>분석 설계 </a:t>
            </a:r>
            <a:r>
              <a:rPr lang="en-US" altLang="ko-KR" sz="2400"/>
              <a:t>- </a:t>
            </a:r>
            <a:r>
              <a:rPr lang="ko-KR" altLang="en-US" sz="2400"/>
              <a:t>시나리오</a:t>
            </a:r>
            <a:endParaRPr lang="ko-KR" alt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489857" y="778157"/>
            <a:ext cx="1144633" cy="37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시나리오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terms:created xsi:type="dcterms:W3CDTF">2018-10-06T07:20:02.000</dcterms:created>
  <dc:creator>na yeon kim</dc:creator>
  <dc:description/>
  <cp:keywords/>
  <cp:lastModifiedBy>USER</cp:lastModifiedBy>
  <dcterms:modified xsi:type="dcterms:W3CDTF">2020-02-10T05:14:46.566</dcterms:modified>
  <cp:revision>313</cp:revision>
  <dc:subject/>
  <dc:title>PowerPoint 프레젠테이션</dc:title>
</cp:coreProperties>
</file>